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82" r:id="rId4"/>
    <p:sldId id="285" r:id="rId5"/>
    <p:sldId id="262" r:id="rId6"/>
    <p:sldId id="263" r:id="rId7"/>
    <p:sldId id="290" r:id="rId8"/>
    <p:sldId id="291" r:id="rId9"/>
    <p:sldId id="289" r:id="rId10"/>
    <p:sldId id="265" r:id="rId11"/>
    <p:sldId id="264" r:id="rId12"/>
    <p:sldId id="286" r:id="rId13"/>
    <p:sldId id="299" r:id="rId14"/>
    <p:sldId id="288" r:id="rId15"/>
    <p:sldId id="295" r:id="rId16"/>
    <p:sldId id="298" r:id="rId17"/>
    <p:sldId id="296" r:id="rId18"/>
    <p:sldId id="292" r:id="rId19"/>
    <p:sldId id="293" r:id="rId20"/>
    <p:sldId id="294" r:id="rId21"/>
    <p:sldId id="297" r:id="rId22"/>
    <p:sldId id="266" r:id="rId23"/>
    <p:sldId id="279" r:id="rId24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6"/>
      <p:bold r:id="rId27"/>
      <p:italic r:id="rId28"/>
      <p:boldItalic r:id="rId29"/>
    </p:embeddedFont>
    <p:embeddedFont>
      <p:font typeface="IM Fell English SC" panose="020B0604020202020204" charset="0"/>
      <p:regular r:id="rId30"/>
    </p:embeddedFont>
    <p:embeddedFont>
      <p:font typeface="Oswald" panose="00000500000000000000" pitchFamily="2" charset="0"/>
      <p:regular r:id="rId31"/>
      <p:bold r:id="rId32"/>
    </p:embeddedFont>
    <p:embeddedFont>
      <p:font typeface="Tino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4E773C-0F1F-163D-0061-C3B05F5BD0B5}" name="ניצן ממן" initials="NM" userId="S::Nitsan.Maman@e.braude.ac.il::cfeb33aa-4328-42ed-8ce5-d56c74d00279" providerId="AD"/>
  <p188:author id="{D02F6752-F890-B1BD-922D-DA016B5E06EB}" name="Moshe Sulamy" initials="MS" userId="S::moshesu@mta.ac.il::efdd22ad-b142-4860-a951-f2a3f5dd8e83" providerId="AD"/>
  <p188:author id="{91B91486-EE10-DC08-A445-2B74980BD5C8}" name="רון שחר" initials="רש" userId="8b63fb42f18ede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C771-3888-4D5D-BB7D-DD918251B8B1}">
  <a:tblStyle styleId="{FD86C771-3888-4D5D-BB7D-DD918251B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11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he-IL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30418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1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8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2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26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134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3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2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31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5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9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9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8dd9e5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8dd9e5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4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7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0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book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right">
  <p:cSld name="CAPTION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16G_MOMRQ?feature=oembed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KqmcaEJyw?feature=oembed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4" y="581325"/>
            <a:ext cx="6903373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887" y="1819875"/>
            <a:ext cx="1934950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-2800" r="2799"/>
          <a:stretch/>
        </p:blipFill>
        <p:spPr>
          <a:xfrm>
            <a:off x="5803888" y="3908875"/>
            <a:ext cx="2402825" cy="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17375" y="1665825"/>
            <a:ext cx="5168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Capstone Project Phase B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24-</a:t>
            </a:r>
            <a:r>
              <a:rPr lang="en" sz="3000" dirty="0">
                <a:solidFill>
                  <a:srgbClr val="4A86E8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-D-40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Nitsan Maman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Ron Shahar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Advisor: PhD. Sulamy Moshe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Tools Used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02483" y="1158900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GB" sz="2800" dirty="0"/>
              <a:t>Unity Game Engine</a:t>
            </a:r>
          </a:p>
          <a:p>
            <a:pPr indent="-387350">
              <a:buSzPts val="2500"/>
            </a:pPr>
            <a:r>
              <a:rPr lang="en-GB" sz="2800" dirty="0"/>
              <a:t>Visual Studio / </a:t>
            </a:r>
            <a:r>
              <a:rPr lang="en-GB" sz="2800" dirty="0" err="1"/>
              <a:t>NUnit</a:t>
            </a:r>
            <a:endParaRPr lang="en-GB" sz="2800" dirty="0"/>
          </a:p>
          <a:p>
            <a:pPr indent="-387350">
              <a:buSzPts val="2500"/>
            </a:pPr>
            <a:r>
              <a:rPr lang="en-GB" sz="2800" dirty="0"/>
              <a:t>Git / Git LFS / GitHub </a:t>
            </a:r>
          </a:p>
          <a:p>
            <a:pPr indent="-387350">
              <a:buSzPts val="2500"/>
            </a:pPr>
            <a:r>
              <a:rPr lang="en-GB" sz="2800" dirty="0"/>
              <a:t>Postman / OpenAI Assistance Webpage</a:t>
            </a:r>
          </a:p>
          <a:p>
            <a:pPr indent="-387350">
              <a:buSzPts val="2500"/>
            </a:pPr>
            <a:r>
              <a:rPr lang="en-GB" sz="2800" dirty="0"/>
              <a:t>Photoshop / Unity Asset Store</a:t>
            </a:r>
            <a:endParaRPr lang="he-IL" sz="2800" dirty="0"/>
          </a:p>
          <a:p>
            <a:pPr indent="-387350">
              <a:buSzPts val="2500"/>
            </a:pPr>
            <a:r>
              <a:rPr lang="en-US" sz="2800" dirty="0" err="1"/>
              <a:t>Inno</a:t>
            </a:r>
            <a:r>
              <a:rPr lang="en-US" sz="2800" dirty="0"/>
              <a:t> Setup</a:t>
            </a:r>
          </a:p>
          <a:p>
            <a:pPr indent="-387350">
              <a:buSzPts val="2500"/>
            </a:pPr>
            <a:endParaRPr lang="en-GB" sz="2800" dirty="0"/>
          </a:p>
          <a:p>
            <a:pPr indent="-387350">
              <a:buSzPts val="2500"/>
            </a:pPr>
            <a:endParaRPr lang="en-GB" sz="2800"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9EBEE23-0113-480F-9A90-B6DC748C7FDD}"/>
              </a:ext>
            </a:extLst>
          </p:cNvPr>
          <p:cNvSpPr/>
          <p:nvPr/>
        </p:nvSpPr>
        <p:spPr>
          <a:xfrm>
            <a:off x="1388970" y="780497"/>
            <a:ext cx="646684" cy="49044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B130B-A4C9-4112-8805-F329E270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3" y="570635"/>
            <a:ext cx="657693" cy="65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CC6E-B6A9-4BD2-8339-79A89A1B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82" y="570636"/>
            <a:ext cx="1170272" cy="65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FE29B-CCAF-4605-BAB4-17DDE354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804" y="520183"/>
            <a:ext cx="1204649" cy="678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62DB6-C71C-4CDD-8AF8-2C29653A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070" y="1263493"/>
            <a:ext cx="731540" cy="657694"/>
          </a:xfrm>
          <a:prstGeom prst="rect">
            <a:avLst/>
          </a:prstGeom>
        </p:spPr>
      </p:pic>
      <p:pic>
        <p:nvPicPr>
          <p:cNvPr id="1026" name="Picture 2" descr="Empowering Innovation: A Guide on Building AI Assistants with the OpenAI  Assistant API">
            <a:extLst>
              <a:ext uri="{FF2B5EF4-FFF2-40B4-BE49-F238E27FC236}">
                <a16:creationId xmlns:a16="http://schemas.microsoft.com/office/drawing/2014/main" id="{36257C48-258E-4DDE-AAD3-2E63A8C7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13" y="1319738"/>
            <a:ext cx="1331702" cy="57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237BBF-42CB-43B1-B3A2-B815F31E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82" y="2006683"/>
            <a:ext cx="657693" cy="6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ty Asset Store Publisher 2024 — Create, Sell Unity Assets">
            <a:extLst>
              <a:ext uri="{FF2B5EF4-FFF2-40B4-BE49-F238E27FC236}">
                <a16:creationId xmlns:a16="http://schemas.microsoft.com/office/drawing/2014/main" id="{4D670661-303E-4E95-BA1A-A8435E9B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02" y="2137757"/>
            <a:ext cx="162619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810C7-1FCC-4748-8C4F-A0AF375F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549531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5F884-FD14-4CDE-A2D8-C2857697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1263493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12275" y="1367324"/>
            <a:ext cx="4134522" cy="303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100" b="1" dirty="0"/>
              <a:t>Data Management: </a:t>
            </a:r>
            <a:r>
              <a:rPr lang="en-US" sz="2100" dirty="0"/>
              <a:t>Parsing JSON files from </a:t>
            </a:r>
            <a:r>
              <a:rPr lang="en-US" sz="2100" dirty="0" err="1"/>
              <a:t>OpenAI</a:t>
            </a:r>
            <a:r>
              <a:rPr lang="en-US" sz="2100" dirty="0"/>
              <a:t> API.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Book Animations: </a:t>
            </a:r>
            <a:r>
              <a:rPr lang="en-US" sz="2100" dirty="0"/>
              <a:t>Achieving smooth page transitions.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UI Button Integration: </a:t>
            </a:r>
            <a:r>
              <a:rPr lang="en-US" sz="2100" dirty="0"/>
              <a:t>Creating seamless fade-in/out buttons.</a:t>
            </a:r>
            <a:endParaRPr sz="21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6112" r="6112"/>
          <a:stretch/>
        </p:blipFill>
        <p:spPr>
          <a:xfrm>
            <a:off x="5346797" y="1502565"/>
            <a:ext cx="3055240" cy="195366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5913618" y="3571207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Create new adventure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40195" y="1189326"/>
            <a:ext cx="4031808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/>
              <a:t>Expanding Gameplay Mechanics: </a:t>
            </a:r>
            <a:r>
              <a:rPr lang="en-US" sz="1800" dirty="0"/>
              <a:t>Introducing varied mechanics like luck, roll, combat, choices.</a:t>
            </a:r>
            <a:br>
              <a:rPr lang="en" sz="1800" dirty="0"/>
            </a:b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API Costs: </a:t>
            </a:r>
            <a:r>
              <a:rPr lang="en-US" sz="1800" dirty="0"/>
              <a:t>Saved generated content to reduce </a:t>
            </a:r>
            <a:r>
              <a:rPr lang="en-US" sz="1800" dirty="0" err="1"/>
              <a:t>OpenAI</a:t>
            </a:r>
            <a:r>
              <a:rPr lang="en-US" sz="1800" dirty="0"/>
              <a:t> API usage during testing.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AI Response Consistency:</a:t>
            </a:r>
            <a:r>
              <a:rPr lang="en-US" sz="1800" dirty="0"/>
              <a:t> Developed intelligent parsing to ensure data reliability, Error Handler.</a:t>
            </a:r>
            <a:endParaRPr sz="18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865" r="865"/>
          <a:stretch/>
        </p:blipFill>
        <p:spPr>
          <a:xfrm>
            <a:off x="5272003" y="1517699"/>
            <a:ext cx="3127186" cy="1783913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6079650" y="3376261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Combat Mechanic</a:t>
            </a:r>
            <a:endParaRPr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8174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58;p23">
            <a:extLst>
              <a:ext uri="{FF2B5EF4-FFF2-40B4-BE49-F238E27FC236}">
                <a16:creationId xmlns:a16="http://schemas.microsoft.com/office/drawing/2014/main" id="{59C9A2FC-C938-478E-A58F-C833E697CD68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 dirty="0"/>
              <a:t>Project Metrics - Achieved</a:t>
            </a:r>
          </a:p>
        </p:txBody>
      </p:sp>
      <p:sp>
        <p:nvSpPr>
          <p:cNvPr id="8" name="Google Shape;256;p36">
            <a:extLst>
              <a:ext uri="{FF2B5EF4-FFF2-40B4-BE49-F238E27FC236}">
                <a16:creationId xmlns:a16="http://schemas.microsoft.com/office/drawing/2014/main" id="{E4EE6E68-A654-4763-BA53-3CCA02C078CB}"/>
              </a:ext>
            </a:extLst>
          </p:cNvPr>
          <p:cNvSpPr/>
          <p:nvPr/>
        </p:nvSpPr>
        <p:spPr>
          <a:xfrm>
            <a:off x="1340995" y="509032"/>
            <a:ext cx="674655" cy="6329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0;p21">
            <a:extLst>
              <a:ext uri="{FF2B5EF4-FFF2-40B4-BE49-F238E27FC236}">
                <a16:creationId xmlns:a16="http://schemas.microsoft.com/office/drawing/2014/main" id="{C3E7DB3D-9FA2-43AC-A9C6-E634F0B87E8C}"/>
              </a:ext>
            </a:extLst>
          </p:cNvPr>
          <p:cNvSpPr txBox="1">
            <a:spLocks/>
          </p:cNvSpPr>
          <p:nvPr/>
        </p:nvSpPr>
        <p:spPr>
          <a:xfrm>
            <a:off x="1265858" y="1034866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412750" indent="-34290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AI Integration: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achieved seamless integration with </a:t>
            </a:r>
            <a:r>
              <a:rPr lang="en-US" sz="2400" dirty="0" err="1"/>
              <a:t>OpenAI</a:t>
            </a:r>
            <a:r>
              <a:rPr lang="en-US" sz="2400" dirty="0"/>
              <a:t>.</a:t>
            </a:r>
            <a:endParaRPr lang="he-IL" sz="2400" dirty="0"/>
          </a:p>
          <a:p>
            <a:pPr marL="412750" indent="-34290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Gameplay Mechanics: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Successfully implemented six core mechanics.</a:t>
            </a:r>
            <a:endParaRPr lang="he-IL" sz="2400" dirty="0"/>
          </a:p>
          <a:p>
            <a:pPr indent="-38735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Game Worlds / Scalability: </a:t>
            </a:r>
            <a:r>
              <a:rPr lang="en-US" sz="2400" dirty="0"/>
              <a:t>Handles multiple locations and adventures, can be easily expanded.</a:t>
            </a:r>
          </a:p>
          <a:p>
            <a:pPr indent="-38735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Visual Design:</a:t>
            </a:r>
            <a:r>
              <a:rPr lang="en-US" sz="2400" dirty="0"/>
              <a:t> We created a visually engaging interface.</a:t>
            </a:r>
          </a:p>
          <a:p>
            <a:pPr indent="-387350">
              <a:buSzPts val="2500"/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981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Project Metrics – Not Achieved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Sound Keywords</a:t>
            </a:r>
            <a:r>
              <a:rPr lang="en-US" sz="2400" dirty="0"/>
              <a:t>: Sound wasn’t dynamically altered from extracted keywords.</a:t>
            </a:r>
          </a:p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Usability: </a:t>
            </a:r>
            <a:r>
              <a:rPr lang="en-US" sz="2400" dirty="0"/>
              <a:t>Some users found the interface non-intuitive. (Added How to Play)</a:t>
            </a:r>
          </a:p>
          <a:p>
            <a:pPr indent="-387350">
              <a:buClr>
                <a:srgbClr val="00B05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Reward System (Achieved due to Presentation Delay)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E0FEB-0F64-4A82-AD1A-CD11CB5E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09" y="3170412"/>
            <a:ext cx="1764862" cy="133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323915" y="1158900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000" dirty="0"/>
              <a:t>We let around 20 players to play our game prior to release.</a:t>
            </a:r>
          </a:p>
          <a:p>
            <a:pPr marL="69850" indent="0">
              <a:buSzPts val="2500"/>
              <a:buNone/>
            </a:pPr>
            <a:endParaRPr lang="he-IL" sz="2400" dirty="0"/>
          </a:p>
        </p:txBody>
      </p:sp>
      <p:sp>
        <p:nvSpPr>
          <p:cNvPr id="10" name="Google Shape;158;p23">
            <a:extLst>
              <a:ext uri="{FF2B5EF4-FFF2-40B4-BE49-F238E27FC236}">
                <a16:creationId xmlns:a16="http://schemas.microsoft.com/office/drawing/2014/main" id="{B889D569-4B41-4E10-AB4D-947CF1800940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/>
              <a:t>User Feedback</a:t>
            </a:r>
            <a:endParaRPr lang="en-US" sz="3100" dirty="0"/>
          </a:p>
        </p:txBody>
      </p:sp>
      <p:sp>
        <p:nvSpPr>
          <p:cNvPr id="11" name="Google Shape;249;p35">
            <a:extLst>
              <a:ext uri="{FF2B5EF4-FFF2-40B4-BE49-F238E27FC236}">
                <a16:creationId xmlns:a16="http://schemas.microsoft.com/office/drawing/2014/main" id="{83DBE206-6C8C-4B3E-AF6C-AA4982093C11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 descr="Forms response chart. Question title: Choose the best mechanic in the game. Number of responses: 21 responses.">
            <a:extLst>
              <a:ext uri="{FF2B5EF4-FFF2-40B4-BE49-F238E27FC236}">
                <a16:creationId xmlns:a16="http://schemas.microsoft.com/office/drawing/2014/main" id="{4B6FEB63-B213-416E-BCC0-68D19BA23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6051" r="25995" b="9426"/>
          <a:stretch/>
        </p:blipFill>
        <p:spPr bwMode="auto">
          <a:xfrm>
            <a:off x="2172974" y="1690378"/>
            <a:ext cx="5225988" cy="25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8601" y="1224098"/>
            <a:ext cx="3313399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1800" b="1" dirty="0"/>
              <a:t>Problem: </a:t>
            </a:r>
            <a:r>
              <a:rPr lang="en-US" sz="1800" dirty="0"/>
              <a:t>Riddle Mechanic became repetitive.</a:t>
            </a:r>
          </a:p>
          <a:p>
            <a:pPr indent="-387350">
              <a:buSzPts val="2500"/>
            </a:pPr>
            <a:endParaRPr lang="en-US" sz="1800" dirty="0"/>
          </a:p>
          <a:p>
            <a:pPr indent="-387350">
              <a:buSzPts val="2500"/>
            </a:pPr>
            <a:r>
              <a:rPr lang="en-US" sz="1800" dirty="0"/>
              <a:t>Rather than remove riddles, we added more variety and logic.</a:t>
            </a:r>
            <a:endParaRPr lang="en-GB" sz="1800" dirty="0"/>
          </a:p>
          <a:p>
            <a:pPr marL="69850" indent="0">
              <a:buSzPts val="2500"/>
              <a:buNone/>
            </a:pPr>
            <a:endParaRPr lang="he-IL" sz="2400" dirty="0"/>
          </a:p>
        </p:txBody>
      </p:sp>
      <p:sp>
        <p:nvSpPr>
          <p:cNvPr id="8" name="Google Shape;158;p23">
            <a:extLst>
              <a:ext uri="{FF2B5EF4-FFF2-40B4-BE49-F238E27FC236}">
                <a16:creationId xmlns:a16="http://schemas.microsoft.com/office/drawing/2014/main" id="{DF46B180-273E-4F3E-9550-556DCA459DC3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 dirty="0"/>
              <a:t>User Feedback</a:t>
            </a:r>
          </a:p>
        </p:txBody>
      </p:sp>
      <p:sp>
        <p:nvSpPr>
          <p:cNvPr id="9" name="Google Shape;249;p35">
            <a:extLst>
              <a:ext uri="{FF2B5EF4-FFF2-40B4-BE49-F238E27FC236}">
                <a16:creationId xmlns:a16="http://schemas.microsoft.com/office/drawing/2014/main" id="{40097BE1-DF5A-422F-ACC5-B2B13551B8F0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E3811-0677-4327-9BD8-FD993B6E0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" t="2171" r="2296" b="1747"/>
          <a:stretch/>
        </p:blipFill>
        <p:spPr>
          <a:xfrm>
            <a:off x="4665647" y="629290"/>
            <a:ext cx="3508053" cy="3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94887" y="730067"/>
            <a:ext cx="3277113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000" b="1" dirty="0"/>
              <a:t>Problem: </a:t>
            </a:r>
            <a:r>
              <a:rPr lang="en-US" sz="2000" dirty="0"/>
              <a:t>Some worlds did not match the weather and time of day of the story.</a:t>
            </a:r>
          </a:p>
          <a:p>
            <a:pPr indent="-387350">
              <a:buSzPts val="2500"/>
            </a:pPr>
            <a:endParaRPr lang="en-US" sz="2000" dirty="0"/>
          </a:p>
          <a:p>
            <a:pPr indent="-387350">
              <a:buSzPts val="2500"/>
            </a:pPr>
            <a:r>
              <a:rPr lang="en-US" sz="2000" dirty="0"/>
              <a:t>We add a weather / time of day system and let the player choose the time and weather.</a:t>
            </a:r>
            <a:endParaRPr lang="en-GB" sz="2000" dirty="0"/>
          </a:p>
        </p:txBody>
      </p:sp>
      <p:sp>
        <p:nvSpPr>
          <p:cNvPr id="6" name="Google Shape;249;p35">
            <a:extLst>
              <a:ext uri="{FF2B5EF4-FFF2-40B4-BE49-F238E27FC236}">
                <a16:creationId xmlns:a16="http://schemas.microsoft.com/office/drawing/2014/main" id="{B6874C93-7954-4B5C-B9B4-A9C7995A8295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1EE5B-4C0A-4180-8A35-45BD35DE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39" y="1438189"/>
            <a:ext cx="3758701" cy="21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Future Expansion</a:t>
            </a:r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20352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Open World Interactions: </a:t>
            </a:r>
            <a:r>
              <a:rPr lang="en-US" sz="2400" dirty="0"/>
              <a:t>Expand content while waiting for new story pages to load.</a:t>
            </a:r>
          </a:p>
          <a:p>
            <a:pPr indent="-387350">
              <a:buSzPts val="2500"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AI generation: </a:t>
            </a:r>
            <a:r>
              <a:rPr lang="en-US" sz="2400" dirty="0"/>
              <a:t>Faster AI generation will enhance gameplay flow and experience.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Adaptive Weather/Time of Day: </a:t>
            </a:r>
            <a:r>
              <a:rPr lang="en-US" sz="2400" dirty="0"/>
              <a:t>adapt the weather and time of day according to the story. </a:t>
            </a:r>
            <a:endParaRPr lang="en-GB" sz="2400" dirty="0"/>
          </a:p>
        </p:txBody>
      </p:sp>
      <p:sp>
        <p:nvSpPr>
          <p:cNvPr id="5" name="Google Shape;124;p20">
            <a:extLst>
              <a:ext uri="{FF2B5EF4-FFF2-40B4-BE49-F238E27FC236}">
                <a16:creationId xmlns:a16="http://schemas.microsoft.com/office/drawing/2014/main" id="{53C63BB1-8AD8-45C7-9EDD-ADA69DD48666}"/>
              </a:ext>
            </a:extLst>
          </p:cNvPr>
          <p:cNvSpPr/>
          <p:nvPr/>
        </p:nvSpPr>
        <p:spPr>
          <a:xfrm>
            <a:off x="1556604" y="543546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2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Videos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25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1167200" y="1226350"/>
            <a:ext cx="7465812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nb-NO" sz="2000" dirty="0"/>
              <a:t>AI-Driven Dynamic Storytelling Game.</a:t>
            </a:r>
          </a:p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lang="en-GB" sz="2000" dirty="0"/>
          </a:p>
          <a:p>
            <a:pPr lvl="0" indent="-406400">
              <a:buSzPts val="2800"/>
            </a:pPr>
            <a:r>
              <a:rPr lang="en-GB" sz="2000" dirty="0"/>
              <a:t>Personalized storytelling experiences.</a:t>
            </a: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-GB" sz="2000" dirty="0"/>
              <a:t>Adaptive game world for better immersion.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4" y="672850"/>
            <a:ext cx="6175325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Introduction – What is </a:t>
            </a:r>
            <a:r>
              <a:rPr lang="nb-NO" sz="3200" dirty="0"/>
              <a:t>TaleWeaver?</a:t>
            </a:r>
            <a:endParaRPr sz="3100" dirty="0"/>
          </a:p>
        </p:txBody>
      </p:sp>
      <p:sp>
        <p:nvSpPr>
          <p:cNvPr id="3" name="Google Shape;114;p19">
            <a:extLst>
              <a:ext uri="{FF2B5EF4-FFF2-40B4-BE49-F238E27FC236}">
                <a16:creationId xmlns:a16="http://schemas.microsoft.com/office/drawing/2014/main" id="{DB662E83-1607-2123-DAAD-4E6F16B4B57B}"/>
              </a:ext>
            </a:extLst>
          </p:cNvPr>
          <p:cNvSpPr/>
          <p:nvPr/>
        </p:nvSpPr>
        <p:spPr>
          <a:xfrm>
            <a:off x="1438253" y="672850"/>
            <a:ext cx="726443" cy="67174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7" name="Google Shape;151;p22">
            <a:extLst>
              <a:ext uri="{FF2B5EF4-FFF2-40B4-BE49-F238E27FC236}">
                <a16:creationId xmlns:a16="http://schemas.microsoft.com/office/drawing/2014/main" id="{ABC46B74-62B3-41E0-8F9B-A244D5A8161B}"/>
              </a:ext>
            </a:extLst>
          </p:cNvPr>
          <p:cNvPicPr preferRelativeResize="0"/>
          <p:nvPr/>
        </p:nvPicPr>
        <p:blipFill>
          <a:blip r:embed="rId3"/>
          <a:srcRect t="1842" b="1842"/>
          <a:stretch/>
        </p:blipFill>
        <p:spPr>
          <a:xfrm>
            <a:off x="6485506" y="1672075"/>
            <a:ext cx="1832680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" name="Google Shape;152;p22">
            <a:extLst>
              <a:ext uri="{FF2B5EF4-FFF2-40B4-BE49-F238E27FC236}">
                <a16:creationId xmlns:a16="http://schemas.microsoft.com/office/drawing/2014/main" id="{4F1B667F-5FA3-43F2-897D-8731570B4F15}"/>
              </a:ext>
            </a:extLst>
          </p:cNvPr>
          <p:cNvSpPr txBox="1"/>
          <p:nvPr/>
        </p:nvSpPr>
        <p:spPr>
          <a:xfrm>
            <a:off x="6414805" y="3373288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forest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9C7B20F-3400-4288-8DBC-C07CC80940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20271" y="697246"/>
            <a:ext cx="6383781" cy="35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FAF3F40-D3D9-418D-B467-05F4E7EFA4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05435" y="704995"/>
            <a:ext cx="6392965" cy="35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4262000" y="1114050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3" name="Google Shape;263;p37"/>
          <p:cNvSpPr txBox="1">
            <a:spLocks noGrp="1"/>
          </p:cNvSpPr>
          <p:nvPr>
            <p:ph type="ctrTitle" idx="4294967295"/>
          </p:nvPr>
        </p:nvSpPr>
        <p:spPr>
          <a:xfrm>
            <a:off x="1027700" y="190740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</a:t>
            </a:r>
            <a:br>
              <a:rPr lang="en" sz="6000" dirty="0">
                <a:solidFill>
                  <a:schemeClr val="accent6"/>
                </a:solidFill>
              </a:rPr>
            </a:br>
            <a:r>
              <a:rPr lang="en" sz="6000" dirty="0">
                <a:solidFill>
                  <a:schemeClr val="accent6"/>
                </a:solidFill>
              </a:rPr>
              <a:t>YOU!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4294967295"/>
          </p:nvPr>
        </p:nvSpPr>
        <p:spPr>
          <a:xfrm>
            <a:off x="1057638" y="2961550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The Problems</a:t>
            </a:r>
            <a:endParaRPr sz="3100" dirty="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Decline in book reading.</a:t>
            </a:r>
          </a:p>
          <a:p>
            <a:pPr indent="-406400">
              <a:buSzPts val="2800"/>
            </a:pPr>
            <a:endParaRPr lang="en-GB" sz="2800" dirty="0"/>
          </a:p>
          <a:p>
            <a:pPr indent="-406400">
              <a:buSzPts val="2800"/>
            </a:pPr>
            <a:r>
              <a:rPr lang="en-GB" sz="2800" dirty="0"/>
              <a:t>Traditional Games often rely on fixed narratives. making </a:t>
            </a:r>
            <a:r>
              <a:rPr lang="en-GB" sz="2800" dirty="0" err="1"/>
              <a:t>replayability</a:t>
            </a:r>
            <a:r>
              <a:rPr lang="en-GB" sz="2800" dirty="0"/>
              <a:t> low once the story is complete.</a:t>
            </a:r>
          </a:p>
        </p:txBody>
      </p:sp>
    </p:spTree>
    <p:extLst>
      <p:ext uri="{BB962C8B-B14F-4D97-AF65-F5344CB8AC3E}">
        <p14:creationId xmlns:p14="http://schemas.microsoft.com/office/powerpoint/2010/main" val="148429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O</a:t>
            </a:r>
            <a:r>
              <a:rPr lang="en-GB" sz="3100" dirty="0" err="1"/>
              <a:t>ur</a:t>
            </a:r>
            <a:r>
              <a:rPr lang="en-GB" sz="3100" dirty="0"/>
              <a:t> Approach</a:t>
            </a:r>
            <a:endParaRPr sz="3100" dirty="0"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512687" y="672850"/>
            <a:ext cx="6661013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50800" indent="0" algn="ctr">
              <a:buSzPts val="2800"/>
              <a:buNone/>
            </a:pPr>
            <a:endParaRPr lang="en-GB" sz="2800" dirty="0"/>
          </a:p>
          <a:p>
            <a:pPr marL="50800" indent="0" algn="ctr">
              <a:buSzPts val="2800"/>
              <a:buNone/>
            </a:pPr>
            <a:r>
              <a:rPr lang="en-GB" sz="2400" dirty="0"/>
              <a:t>An Immersive game that allows players to actively shape their story.</a:t>
            </a:r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1EA19578-A39F-5823-D3CC-E0B8EE4F6136}"/>
              </a:ext>
            </a:extLst>
          </p:cNvPr>
          <p:cNvSpPr/>
          <p:nvPr/>
        </p:nvSpPr>
        <p:spPr>
          <a:xfrm>
            <a:off x="1441591" y="672850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51;p22">
            <a:extLst>
              <a:ext uri="{FF2B5EF4-FFF2-40B4-BE49-F238E27FC236}">
                <a16:creationId xmlns:a16="http://schemas.microsoft.com/office/drawing/2014/main" id="{FF66BD62-76EE-483C-BB24-284CE64F7A53}"/>
              </a:ext>
            </a:extLst>
          </p:cNvPr>
          <p:cNvPicPr preferRelativeResize="0"/>
          <p:nvPr/>
        </p:nvPicPr>
        <p:blipFill>
          <a:blip r:embed="rId3"/>
          <a:srcRect t="629" b="629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1" name="Google Shape;152;p22">
            <a:extLst>
              <a:ext uri="{FF2B5EF4-FFF2-40B4-BE49-F238E27FC236}">
                <a16:creationId xmlns:a16="http://schemas.microsoft.com/office/drawing/2014/main" id="{A4AC137F-94CB-4638-88F4-A68145CE0947}"/>
              </a:ext>
            </a:extLst>
          </p:cNvPr>
          <p:cNvSpPr txBox="1"/>
          <p:nvPr/>
        </p:nvSpPr>
        <p:spPr>
          <a:xfrm>
            <a:off x="3884256" y="413889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desert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28215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idx="4294967295"/>
          </p:nvPr>
        </p:nvSpPr>
        <p:spPr>
          <a:xfrm>
            <a:off x="2177700" y="627975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Main System Requirements</a:t>
            </a:r>
            <a:endParaRPr sz="3100" dirty="0"/>
          </a:p>
        </p:txBody>
      </p:sp>
      <p:sp>
        <p:nvSpPr>
          <p:cNvPr id="124" name="Google Shape;124;p20"/>
          <p:cNvSpPr/>
          <p:nvPr/>
        </p:nvSpPr>
        <p:spPr>
          <a:xfrm>
            <a:off x="1447351" y="695950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889D9D3C-6555-AD23-7C4E-0DE8A6F872BC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Generate story adventures using AI</a:t>
            </a:r>
          </a:p>
          <a:p>
            <a:pPr indent="-406400">
              <a:buSzPts val="2800"/>
            </a:pPr>
            <a:r>
              <a:rPr lang="en-GB" sz="2800" dirty="0"/>
              <a:t>Six core gameplay mechanics to provide meaningful interaction with the AI-generated story.</a:t>
            </a:r>
          </a:p>
          <a:p>
            <a:pPr indent="-406400">
              <a:buSzPts val="2800"/>
            </a:pPr>
            <a:r>
              <a:rPr lang="en-GB" sz="2800" dirty="0"/>
              <a:t>Dynamic game world that change based on each page.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Technologies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158900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Custom AI Model Integration</a:t>
            </a: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RAKE Keyword Extraction Algorithm</a:t>
            </a:r>
            <a:endParaRPr sz="2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24929661-378F-41EB-B095-4388BF4AA2A7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CD05476B-0999-4C16-B6F2-49B709E9C82B}"/>
              </a:ext>
            </a:extLst>
          </p:cNvPr>
          <p:cNvPicPr preferRelativeResize="0"/>
          <p:nvPr/>
        </p:nvPicPr>
        <p:blipFill>
          <a:blip r:embed="rId3"/>
          <a:srcRect t="798" b="798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F49DCF7-8A45-4D3C-B7B9-EFF06804F41F}"/>
              </a:ext>
            </a:extLst>
          </p:cNvPr>
          <p:cNvSpPr txBox="1"/>
          <p:nvPr/>
        </p:nvSpPr>
        <p:spPr>
          <a:xfrm>
            <a:off x="3655247" y="4166939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View Previous adventures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Seamless interaction with gameplay mechanics.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AI generates structured outputs, guiding the game parser to recognize mechanics.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Ensures smooth transitions between story elements and gameplay.</a:t>
            </a:r>
            <a:endParaRPr lang="en-GB" sz="20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0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118721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AI receives instructions detailing upcoming mechanics, including type, difficulty, and player status.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We predefine the gameplay loop, and the AI generates a story around it.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The game scripts integrates AI-generated content into gameplay, ensuring that the player actions drive the narrative and mechanics in a cohesive experience.</a:t>
            </a:r>
            <a:endParaRPr lang="en-GB" sz="1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RAKE Algorithm</a:t>
            </a:r>
            <a:endParaRPr lang="en-GB" sz="3100"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352219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Extracts keywords from the AI-generated story.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Tailoring the game world environment. 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Each page seamlessly transitions to the most immersive pre-made environment based on story elements.</a:t>
            </a:r>
            <a:endParaRPr sz="24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95F355A8-DA41-4197-9F13-3FF8B03BB4BB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7498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615</Words>
  <Application>Microsoft Office PowerPoint</Application>
  <PresentationFormat>On-screen Show (16:9)</PresentationFormat>
  <Paragraphs>120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Oswald</vt:lpstr>
      <vt:lpstr>Wingdings</vt:lpstr>
      <vt:lpstr>Arial</vt:lpstr>
      <vt:lpstr>IM Fell English SC</vt:lpstr>
      <vt:lpstr>EB Garamond</vt:lpstr>
      <vt:lpstr>Tinos</vt:lpstr>
      <vt:lpstr>Quintus template</vt:lpstr>
      <vt:lpstr>PowerPoint Presentation</vt:lpstr>
      <vt:lpstr>Introduction – What is TaleWeaver?</vt:lpstr>
      <vt:lpstr>The Problems</vt:lpstr>
      <vt:lpstr>Our Approach</vt:lpstr>
      <vt:lpstr>Main System Requirements</vt:lpstr>
      <vt:lpstr>Technologies</vt:lpstr>
      <vt:lpstr>Custom AI Model Integration</vt:lpstr>
      <vt:lpstr>Custom AI Model Integration</vt:lpstr>
      <vt:lpstr>RAKE Algorithm</vt:lpstr>
      <vt:lpstr>Tools Used</vt:lpstr>
      <vt:lpstr>Challenges Faced</vt:lpstr>
      <vt:lpstr>Challenges Faced</vt:lpstr>
      <vt:lpstr>PowerPoint Presentation</vt:lpstr>
      <vt:lpstr>Project Metrics – Not Achieved</vt:lpstr>
      <vt:lpstr>PowerPoint Presentation</vt:lpstr>
      <vt:lpstr>PowerPoint Presentation</vt:lpstr>
      <vt:lpstr>User Feedback</vt:lpstr>
      <vt:lpstr>Future Expansion</vt:lpstr>
      <vt:lpstr>Game Videos</vt:lpstr>
      <vt:lpstr>PowerPoint Presentation</vt:lpstr>
      <vt:lpstr>PowerPoint Presentation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רון שחר</dc:creator>
  <cp:lastModifiedBy>רון שחר</cp:lastModifiedBy>
  <cp:revision>45</cp:revision>
  <dcterms:modified xsi:type="dcterms:W3CDTF">2024-09-23T18:05:50Z</dcterms:modified>
</cp:coreProperties>
</file>